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1" r:id="rId2"/>
    <p:sldId id="2574" r:id="rId3"/>
    <p:sldId id="2584" r:id="rId4"/>
    <p:sldId id="2590" r:id="rId5"/>
    <p:sldId id="2588" r:id="rId6"/>
    <p:sldId id="2589" r:id="rId7"/>
    <p:sldId id="2591" r:id="rId8"/>
    <p:sldId id="2581" r:id="rId9"/>
    <p:sldId id="2585" r:id="rId10"/>
    <p:sldId id="2586" r:id="rId11"/>
    <p:sldId id="2587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he Headlee Amendment and Its Impact on Property Taxes in Michigan" id="{506E5781-B9EA-4D32-9053-A7487E4C9DE9}">
          <p14:sldIdLst>
            <p14:sldId id="2561"/>
            <p14:sldId id="2574"/>
            <p14:sldId id="2584"/>
            <p14:sldId id="2590"/>
            <p14:sldId id="2588"/>
          </p14:sldIdLst>
        </p14:section>
        <p14:section name="Effect of the Headlee Amendment on Property Taxes" id="{E361188F-41EC-40D0-892C-BF2F68388F33}">
          <p14:sldIdLst>
            <p14:sldId id="2589"/>
            <p14:sldId id="2591"/>
          </p14:sldIdLst>
        </p14:section>
        <p14:section name="GPT 8 7 25" id="{C5FE087E-7B6A-4F07-9F7F-A3F178E417F2}">
          <p14:sldIdLst>
            <p14:sldId id="2581"/>
            <p14:sldId id="2585"/>
            <p14:sldId id="2586"/>
          </p14:sldIdLst>
        </p14:section>
        <p14:section name="Conclusion" id="{8DEFF194-ECDE-4F80-892A-AF48B1B2C7B5}">
          <p14:sldIdLst>
            <p14:sldId id="25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D6C7E64-2CEF-4C4F-AC11-6930A2BD4DF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F97CB11-3E36-4E63-964B-24532B475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9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AI-generated content may be incorrect.
---
This presentation explores the Headlee Amendment, a significant constitutional change in Michigan that affects property taxes and local government funding. We will examine its background, mechanics, effects, key provisions, and the ongoing debates surrounding it.
Image source: Microsoft 365 content library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50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---
The Headlee Amendment works alongside Proposal A and other reforms, collectively shaping Michigan’s tax landscape and influencing property tax rates and school funding.
Image source: Microsoft 365 content library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5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808F6-8A6E-B0F5-1CA6-F61DABC53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1AA4CE-4700-E29B-7E9D-D174CDD1C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E3C2B6-FE9A-39AE-8541-EFA910BC9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---
The Headlee Amendment works alongside Proposal A and other reforms, collectively shaping Michigan’s tax landscape and influencing property tax rates and school funding.
Image source: Microsoft 365 content library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8D59-6D89-67E2-29AD-5EBD6FAC30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78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---
Critics argue that revenue limits restrict local governments' ability to fund services, leading to financial challenges and calls for more flexibility.
Image source: Microsoft 365 content library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79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21EA5-AA05-7DDD-BE3B-A2E59220E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2ED4C6-5BFD-A9AA-E625-D1D874DFF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C965A6-363A-0F4D-85BF-263A0A5782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---
Critics argue that revenue limits restrict local governments' ability to fund services, leading to financial challenges and calls for more flexibility.
Image source: Microsoft 365 content library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0D2B0-64AD-F8BC-E805-AEE63627AE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08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87C88-F0CC-C01E-CC61-0FBBCD3E1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DEA38E-9569-A85A-27BA-DA4EF155F1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EECEE-C9E2-1036-CECF-D97A6D0F4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---
Critics argue that revenue limits restrict local governments' ability to fund services, leading to financial challenges and calls for more flexibility.
Image source: Microsoft 365 content library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66331-68E6-3A03-6426-324813771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90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9C09A-1972-1415-ACF3-7CB3CD0A1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56ADB0-D02C-092D-B632-E6BBAE862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C88D9-1DD5-D68B-4C29-85CBC9F504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---
The Headlee Amendment works alongside Proposal A and other reforms, collectively shaping Michigan’s tax landscape and influencing property tax rates and school funding.
Image source: Microsoft 365 content library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8B7BC-0F35-F04D-541C-EC0EB4016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AD7B7-775E-4312-9023-CB99AE7AFC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85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2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2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32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3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66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7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4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40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7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3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2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2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E846B4F-C734-C50A-5EFB-681FB25B1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EAFEC6-487B-AA38-E15D-599A634BB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6870" y="1255367"/>
            <a:ext cx="4540945" cy="2724433"/>
          </a:xfrm>
        </p:spPr>
        <p:txBody>
          <a:bodyPr>
            <a:normAutofit/>
          </a:bodyPr>
          <a:lstStyle/>
          <a:p>
            <a:r>
              <a:rPr lang="en-US" sz="3700" b="1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</a:rPr>
              <a:t>Truth in Taxation Hearing Information Session</a:t>
            </a:r>
            <a:endParaRPr lang="en-US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AB5E7F-816E-E0B9-EA48-203581775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6869" y="4209874"/>
            <a:ext cx="4535401" cy="1487097"/>
          </a:xfrm>
        </p:spPr>
        <p:txBody>
          <a:bodyPr>
            <a:normAutofit/>
          </a:bodyPr>
          <a:lstStyle/>
          <a:p>
            <a:r>
              <a:rPr lang="en-US" sz="2000" dirty="0"/>
              <a:t>Gun Plain Charter Township</a:t>
            </a:r>
          </a:p>
          <a:p>
            <a:r>
              <a:rPr lang="en-US" sz="2000" dirty="0"/>
              <a:t>8.6.26</a:t>
            </a:r>
          </a:p>
        </p:txBody>
      </p:sp>
      <p:pic>
        <p:nvPicPr>
          <p:cNvPr id="4" name="Picture 3" descr="shot of tax forms">
            <a:extLst>
              <a:ext uri="{FF2B5EF4-FFF2-40B4-BE49-F238E27FC236}">
                <a16:creationId xmlns:a16="http://schemas.microsoft.com/office/drawing/2014/main" id="{DDC85035-BE09-4165-B0BC-77041C6E08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272" b="1"/>
          <a:stretch>
            <a:fillRect/>
          </a:stretch>
        </p:blipFill>
        <p:spPr>
          <a:xfrm>
            <a:off x="1190113" y="1160168"/>
            <a:ext cx="4535401" cy="45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5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472250-5197-27A8-DD3E-8BA69A454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4289A3-6215-AE68-E1CC-BB05EB2D3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4F9A0F-A74E-D5FA-5688-1A15231F3EF7}"/>
              </a:ext>
            </a:extLst>
          </p:cNvPr>
          <p:cNvSpPr txBox="1"/>
          <p:nvPr/>
        </p:nvSpPr>
        <p:spPr>
          <a:xfrm>
            <a:off x="4592319" y="548639"/>
            <a:ext cx="69850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Gun Plain Township is proposing a millage rate for </a:t>
            </a:r>
            <a:r>
              <a:rPr lang="en-US" u="sng" dirty="0"/>
              <a:t>2026 winter bills of 4.5431, not the allowable 5.9168 with truth in taxation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Bottom line. What does all of this mean for a tax bill: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D3A994-D101-DA35-66EB-099B6EA913F1}"/>
              </a:ext>
            </a:extLst>
          </p:cNvPr>
          <p:cNvSpPr txBox="1"/>
          <p:nvPr/>
        </p:nvSpPr>
        <p:spPr>
          <a:xfrm>
            <a:off x="485775" y="2700338"/>
            <a:ext cx="11091546" cy="341632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2025 Taxable Value			2025 Millage Rate		Taxes Paid GPT Millages</a:t>
            </a:r>
          </a:p>
          <a:p>
            <a:r>
              <a:rPr lang="en-US" dirty="0"/>
              <a:t>	$100,000				4.5431				$454.31</a:t>
            </a:r>
          </a:p>
          <a:p>
            <a:endParaRPr lang="en-US" dirty="0"/>
          </a:p>
          <a:p>
            <a:r>
              <a:rPr lang="en-US" dirty="0"/>
              <a:t>Taxable Value increased 2.7% for 2026 with rate of inflation set by State of Michigan. *exclusions apply</a:t>
            </a:r>
          </a:p>
          <a:p>
            <a:endParaRPr lang="en-US" dirty="0"/>
          </a:p>
          <a:p>
            <a:pPr algn="ctr"/>
            <a:r>
              <a:rPr lang="en-US" dirty="0"/>
              <a:t>$100,000 x CPI (2.7%) = $102,700 sets 2026 Taxable Value</a:t>
            </a:r>
          </a:p>
          <a:p>
            <a:endParaRPr lang="en-US" dirty="0"/>
          </a:p>
          <a:p>
            <a:r>
              <a:rPr lang="en-US" dirty="0"/>
              <a:t>2026 Taxable Value		</a:t>
            </a:r>
            <a:r>
              <a:rPr lang="en-US"/>
              <a:t>	2026 </a:t>
            </a:r>
            <a:r>
              <a:rPr lang="en-US" dirty="0"/>
              <a:t>Millage Rate		Taxes Paid GPT Millages</a:t>
            </a:r>
          </a:p>
          <a:p>
            <a:r>
              <a:rPr lang="en-US" dirty="0"/>
              <a:t>	$102,700				4.5431				$466.57</a:t>
            </a:r>
          </a:p>
          <a:p>
            <a:endParaRPr lang="en-US" dirty="0"/>
          </a:p>
          <a:p>
            <a:pPr algn="ctr"/>
            <a:r>
              <a:rPr lang="en-US" dirty="0"/>
              <a:t>Increase in a tax bill would be </a:t>
            </a:r>
            <a:r>
              <a:rPr lang="en-US" b="1" u="sng" dirty="0"/>
              <a:t>$12.26 </a:t>
            </a:r>
            <a:r>
              <a:rPr lang="en-US" dirty="0"/>
              <a:t>with the proposed 37.50% increase with Hearing</a:t>
            </a:r>
          </a:p>
        </p:txBody>
      </p:sp>
      <p:pic>
        <p:nvPicPr>
          <p:cNvPr id="8" name="Picture 7" descr="Person doing taxes with calculator">
            <a:extLst>
              <a:ext uri="{FF2B5EF4-FFF2-40B4-BE49-F238E27FC236}">
                <a16:creationId xmlns:a16="http://schemas.microsoft.com/office/drawing/2014/main" id="{D5916CB5-215A-A4A1-2ACB-8CE13BC41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88" y="283709"/>
            <a:ext cx="3624944" cy="24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6812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79ED3D-8E3C-B044-9E1D-5F481A71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D8D6B2-720E-F5EE-DF7E-F7CFEB10B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341D39-66DE-0909-39AD-C87A970D5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95" y="2485652"/>
            <a:ext cx="3216402" cy="10684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br>
              <a:rPr lang="en-US" sz="1500" dirty="0"/>
            </a:br>
            <a:endParaRPr lang="en-US" sz="15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20978-97C9-F5E6-2615-9C38472228C1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 xmlns="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3113" y="548640"/>
            <a:ext cx="7286239" cy="2394586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/>
              <a:t>If Gun Plain Township isn’t even increasing their millage rates, why are we holding a hearing?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dirty="0"/>
              <a:t>If the FULL </a:t>
            </a:r>
            <a:r>
              <a:rPr lang="en-US" sz="1800" dirty="0" err="1"/>
              <a:t>headlee</a:t>
            </a:r>
            <a:r>
              <a:rPr lang="en-US" sz="1800" dirty="0"/>
              <a:t> rollback were to be incorporated the millage rate would fall to 4.3032. To levy the same millage rate that has been levied since </a:t>
            </a:r>
            <a:r>
              <a:rPr lang="en-US" sz="1800" b="1" u="sng" dirty="0"/>
              <a:t>2014</a:t>
            </a:r>
            <a:r>
              <a:rPr lang="en-US" sz="1800" dirty="0"/>
              <a:t>, we are required to hold this hearing...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5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A0502B-5B08-0DC9-8E92-7E104EF9E1CB}"/>
              </a:ext>
            </a:extLst>
          </p:cNvPr>
          <p:cNvSpPr txBox="1"/>
          <p:nvPr/>
        </p:nvSpPr>
        <p:spPr>
          <a:xfrm>
            <a:off x="363095" y="3069053"/>
            <a:ext cx="11216257" cy="2993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500"/>
              </a:spcBef>
            </a:pPr>
            <a:r>
              <a:rPr lang="en-US" dirty="0"/>
              <a:t>Recap…</a:t>
            </a:r>
          </a:p>
          <a:p>
            <a:pPr marL="285750" indent="-285750">
              <a:spcBef>
                <a:spcPts val="2500"/>
              </a:spcBef>
              <a:buFont typeface="Wingdings" panose="05000000000000000000" pitchFamily="2" charset="2"/>
              <a:buChar char="v"/>
            </a:pPr>
            <a:r>
              <a:rPr lang="en-US" dirty="0"/>
              <a:t>Property Taxes should be less confusing, no question, but remember that we are here to help, not hinder the process. </a:t>
            </a:r>
          </a:p>
          <a:p>
            <a:pPr marL="285750" indent="-285750">
              <a:spcBef>
                <a:spcPts val="2500"/>
              </a:spcBef>
              <a:buFont typeface="Wingdings" panose="05000000000000000000" pitchFamily="2" charset="2"/>
              <a:buChar char="v"/>
            </a:pPr>
            <a:r>
              <a:rPr lang="en-US" dirty="0"/>
              <a:t>Gun Plain Township is serious in its </a:t>
            </a:r>
            <a:r>
              <a:rPr lang="en-US" u="sng" dirty="0"/>
              <a:t>stewardship</a:t>
            </a:r>
            <a:r>
              <a:rPr lang="en-US" dirty="0"/>
              <a:t> of tax dollars collected and operates with a lower millage rate than what it potentially could collect</a:t>
            </a:r>
          </a:p>
          <a:p>
            <a:pPr marL="285750" indent="-285750">
              <a:spcBef>
                <a:spcPts val="2500"/>
              </a:spcBef>
              <a:buFont typeface="Wingdings" panose="05000000000000000000" pitchFamily="2" charset="2"/>
              <a:buChar char="v"/>
            </a:pPr>
            <a:r>
              <a:rPr lang="en-US" dirty="0"/>
              <a:t>The increase is a </a:t>
            </a:r>
            <a:r>
              <a:rPr lang="en-US" u="sng" dirty="0"/>
              <a:t>change in an allowable millage rate and not a change in the amount of money </a:t>
            </a:r>
            <a:r>
              <a:rPr lang="en-US" dirty="0"/>
              <a:t>you pay</a:t>
            </a:r>
          </a:p>
        </p:txBody>
      </p:sp>
      <p:pic>
        <p:nvPicPr>
          <p:cNvPr id="16" name="Content Placeholder 15" descr="People playing cards">
            <a:extLst>
              <a:ext uri="{FF2B5EF4-FFF2-40B4-BE49-F238E27FC236}">
                <a16:creationId xmlns:a16="http://schemas.microsoft.com/office/drawing/2014/main" id="{2470B602-9EC9-621F-A961-4A67294183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51" y="220919"/>
            <a:ext cx="3449241" cy="2299494"/>
          </a:xfrm>
        </p:spPr>
      </p:pic>
    </p:spTree>
    <p:extLst>
      <p:ext uri="{BB962C8B-B14F-4D97-AF65-F5344CB8AC3E}">
        <p14:creationId xmlns:p14="http://schemas.microsoft.com/office/powerpoint/2010/main" val="36432141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905D5B-81A8-A5BA-F070-2788B26E0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36359-FFA6-E215-767B-5AADDDA7E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012141"/>
            <a:ext cx="4781603" cy="23327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Interplay with Headlee Amendment and Truth in Taxation</a:t>
            </a:r>
          </a:p>
        </p:txBody>
      </p:sp>
      <p:pic>
        <p:nvPicPr>
          <p:cNvPr id="5" name="Content Placeholder 4" descr="Tax graph">
            <a:extLst>
              <a:ext uri="{FF2B5EF4-FFF2-40B4-BE49-F238E27FC236}">
                <a16:creationId xmlns:a16="http://schemas.microsoft.com/office/drawing/2014/main" id="{AE798969-8816-4BC8-9EB5-2B450AA271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295" r="3" b="3"/>
          <a:stretch>
            <a:fillRect/>
          </a:stretch>
        </p:blipFill>
        <p:spPr>
          <a:xfrm>
            <a:off x="713615" y="681318"/>
            <a:ext cx="4680637" cy="308385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2A8C5-7043-9FBC-1954-8B5C4D167D4D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 xmlns="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30550" y="548639"/>
            <a:ext cx="5548802" cy="5796301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400" b="1"/>
              <a:t>Headlee Amendment (1978)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400"/>
              <a:t>The Headlee Amendment limits property tax increases.</a:t>
            </a:r>
          </a:p>
          <a:p>
            <a:pPr marL="342900" lvl="1" indent="-342900">
              <a:buFont typeface="Arial" panose="020B0604020202020204" pitchFamily="34" charset="0"/>
              <a:buAutoNum type="arabicPeriod"/>
            </a:pPr>
            <a:r>
              <a:rPr lang="en-US" sz="1400"/>
              <a:t>Ties tax increases to the rate of inflation</a:t>
            </a:r>
          </a:p>
          <a:p>
            <a:pPr marL="342900" lvl="1" indent="-342900">
              <a:buFont typeface="Arial" panose="020B0604020202020204" pitchFamily="34" charset="0"/>
              <a:buAutoNum type="arabicPeriod"/>
            </a:pPr>
            <a:r>
              <a:rPr lang="en-US" sz="1400"/>
              <a:t>Requires millage rates to be reduced if property values increase faster than inflation</a:t>
            </a:r>
          </a:p>
          <a:p>
            <a:pPr marL="0" lvl="1" indent="0">
              <a:buNone/>
            </a:pPr>
            <a:endParaRPr lang="en-US" sz="1400"/>
          </a:p>
          <a:p>
            <a:pPr marL="0" lvl="1" indent="0">
              <a:buNone/>
            </a:pPr>
            <a:r>
              <a:rPr lang="en-US" sz="1400" b="1"/>
              <a:t>Truth in Taxation (1982)</a:t>
            </a:r>
          </a:p>
          <a:p>
            <a:pPr marL="0" lvl="1" indent="0">
              <a:buNone/>
            </a:pPr>
            <a:r>
              <a:rPr lang="en-US" sz="1400"/>
              <a:t>Hearing is required to discuss and approve a proposed increase in property tax revenue.</a:t>
            </a:r>
          </a:p>
          <a:p>
            <a:pPr marL="0" lvl="1" indent="0">
              <a:buNone/>
            </a:pPr>
            <a:r>
              <a:rPr lang="en-US" sz="1400"/>
              <a:t>Hearing must be in a newspaper at least six (6) days in advance and include proposed millage rate and percentage increase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400" b="1"/>
              <a:t>Combined Effect on Tax Dollars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400"/>
              <a:t>Ensures tax revenues don’t outpace general rate of inflation.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400"/>
              <a:t>Hearings ensure local governments are accountable while allowing them to increase the tax levy and collect more revenue beyond the rolled back rate.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54106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93FB8-22B0-16FD-E87C-9083F55C3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FE5088-E003-AE54-ADAB-910005F84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ax graph">
            <a:extLst>
              <a:ext uri="{FF2B5EF4-FFF2-40B4-BE49-F238E27FC236}">
                <a16:creationId xmlns:a16="http://schemas.microsoft.com/office/drawing/2014/main" id="{C1AB9105-FC81-EC31-C063-D9A3A8E373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295" r="3" b="3"/>
          <a:stretch>
            <a:fillRect/>
          </a:stretch>
        </p:blipFill>
        <p:spPr>
          <a:xfrm>
            <a:off x="713615" y="681318"/>
            <a:ext cx="4680637" cy="308385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CB34B8-2931-F7F5-9FE1-1C5A17645BB0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 xmlns="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30550" y="548639"/>
            <a:ext cx="5548802" cy="5796301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b="1" dirty="0"/>
              <a:t>Each year Headlee Rollback calculations are completed for EVERY taxing jurisdiction.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dirty="0"/>
              <a:t>This 37.50% is an increase allowed under Truth in Taxation. It’s calculated by: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dirty="0"/>
              <a:t>	1.6136 / 4.3032 = 37.50%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dirty="0"/>
              <a:t>This is NOT a 37.50% increase in actual tax dollars, it has to do with the </a:t>
            </a:r>
            <a:r>
              <a:rPr lang="en-US" sz="1600" b="1" u="sng" dirty="0"/>
              <a:t>millages levied </a:t>
            </a:r>
            <a:r>
              <a:rPr lang="en-US" sz="1600" dirty="0"/>
              <a:t>specifically for Gun Plain Township.</a:t>
            </a:r>
            <a:endParaRPr lang="en-US" sz="1400" dirty="0"/>
          </a:p>
          <a:p>
            <a:pPr marL="0" indent="0" algn="ctr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500" b="1" dirty="0"/>
              <a:t>NO ONE WILL SEE A 37.50% INCREASE IN A TAX BILL AS A RESULT OF THIS HEARING 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400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400" dirty="0"/>
              <a:t>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9F0010E-5363-496D-9CC7-EC4426BF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78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39C8A-53C3-4288-B99E-37A659170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61" y="1477653"/>
            <a:ext cx="10412278" cy="47345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22211B-E970-4C56-BA24-A38470DAB348}"/>
              </a:ext>
            </a:extLst>
          </p:cNvPr>
          <p:cNvSpPr txBox="1"/>
          <p:nvPr/>
        </p:nvSpPr>
        <p:spPr>
          <a:xfrm>
            <a:off x="779929" y="645761"/>
            <a:ext cx="10614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2022 - 2023</a:t>
            </a:r>
          </a:p>
        </p:txBody>
      </p:sp>
    </p:spTree>
    <p:extLst>
      <p:ext uri="{BB962C8B-B14F-4D97-AF65-F5344CB8AC3E}">
        <p14:creationId xmlns:p14="http://schemas.microsoft.com/office/powerpoint/2010/main" val="29312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92C8DF-2415-41C8-8156-695B24D9B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63" y="1431978"/>
            <a:ext cx="10793331" cy="4267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E5F97A-7909-4D12-A1BE-0876BFCCEF53}"/>
              </a:ext>
            </a:extLst>
          </p:cNvPr>
          <p:cNvSpPr txBox="1"/>
          <p:nvPr/>
        </p:nvSpPr>
        <p:spPr>
          <a:xfrm>
            <a:off x="878541" y="613192"/>
            <a:ext cx="1057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2023-2024</a:t>
            </a:r>
          </a:p>
        </p:txBody>
      </p:sp>
    </p:spTree>
    <p:extLst>
      <p:ext uri="{BB962C8B-B14F-4D97-AF65-F5344CB8AC3E}">
        <p14:creationId xmlns:p14="http://schemas.microsoft.com/office/powerpoint/2010/main" val="2303425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3AB03C-3ABD-45DC-906E-ECFECF366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35" y="1156448"/>
            <a:ext cx="11119290" cy="51428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281636-A8BA-4DE0-BC0E-AE71DC559303}"/>
              </a:ext>
            </a:extLst>
          </p:cNvPr>
          <p:cNvSpPr txBox="1"/>
          <p:nvPr/>
        </p:nvSpPr>
        <p:spPr>
          <a:xfrm>
            <a:off x="1030941" y="633228"/>
            <a:ext cx="10130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1417639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5FE7B-9DAA-4FF4-B8E8-0241C2039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83" y="1061103"/>
            <a:ext cx="10784538" cy="5594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7B5EFC-050C-4675-9260-9B75E446C382}"/>
              </a:ext>
            </a:extLst>
          </p:cNvPr>
          <p:cNvSpPr txBox="1"/>
          <p:nvPr/>
        </p:nvSpPr>
        <p:spPr>
          <a:xfrm>
            <a:off x="914398" y="537883"/>
            <a:ext cx="10685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2510808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DD1D22E-5996-E45B-92B2-659F701A4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541EA-688D-FF57-5C1B-C421CCCB3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9" y="548639"/>
            <a:ext cx="3977640" cy="1120363"/>
          </a:xfrm>
        </p:spPr>
        <p:txBody>
          <a:bodyPr anchor="t">
            <a:normAutofit/>
          </a:bodyPr>
          <a:lstStyle/>
          <a:p>
            <a:r>
              <a:rPr lang="en-US" sz="2700" dirty="0"/>
              <a:t>Understanding the 37.50% increase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6B826E-3F29-56A5-2BD0-EC382C3AC32F}"/>
              </a:ext>
            </a:extLst>
          </p:cNvPr>
          <p:cNvSpPr txBox="1"/>
          <p:nvPr/>
        </p:nvSpPr>
        <p:spPr>
          <a:xfrm>
            <a:off x="4714875" y="548639"/>
            <a:ext cx="686244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Starting Point</a:t>
            </a:r>
          </a:p>
          <a:p>
            <a:r>
              <a:rPr lang="en-US" dirty="0">
                <a:highlight>
                  <a:srgbClr val="FFFF00"/>
                </a:highlight>
              </a:rPr>
              <a:t>2026 Reduced Millage Rates</a:t>
            </a:r>
            <a:r>
              <a:rPr lang="en-US" dirty="0"/>
              <a:t>:</a:t>
            </a:r>
          </a:p>
          <a:p>
            <a:r>
              <a:rPr lang="en-US" dirty="0"/>
              <a:t>Allocated Operating	4.0387</a:t>
            </a:r>
          </a:p>
          <a:p>
            <a:r>
              <a:rPr lang="en-US" dirty="0"/>
              <a:t>Extra Voted 		</a:t>
            </a:r>
            <a:r>
              <a:rPr lang="en-US" u="sng" dirty="0"/>
              <a:t>1.8781</a:t>
            </a:r>
          </a:p>
          <a:p>
            <a:r>
              <a:rPr lang="en-US" dirty="0"/>
              <a:t>	</a:t>
            </a:r>
            <a:r>
              <a:rPr lang="en-US" b="1" dirty="0"/>
              <a:t>Total		5.9168	</a:t>
            </a:r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sz="2000" i="1" dirty="0"/>
              <a:t>Look at actual millage rates collected</a:t>
            </a:r>
            <a:r>
              <a:rPr lang="en-US" sz="2000" dirty="0"/>
              <a:t>…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2026 Winter Tax Bill</a:t>
            </a:r>
            <a:r>
              <a:rPr lang="en-US" dirty="0"/>
              <a:t>:</a:t>
            </a:r>
          </a:p>
          <a:p>
            <a:r>
              <a:rPr lang="en-US" dirty="0"/>
              <a:t>Township Operating Millage	1.0502</a:t>
            </a:r>
          </a:p>
          <a:p>
            <a:r>
              <a:rPr lang="en-US" dirty="0"/>
              <a:t>Township Road Millage		2.5000</a:t>
            </a:r>
          </a:p>
          <a:p>
            <a:r>
              <a:rPr lang="en-US" dirty="0"/>
              <a:t>Township Fire Millage		</a:t>
            </a:r>
            <a:r>
              <a:rPr lang="en-US" u="sng" dirty="0"/>
              <a:t>0.9929</a:t>
            </a:r>
          </a:p>
          <a:p>
            <a:r>
              <a:rPr lang="en-US" dirty="0"/>
              <a:t>	</a:t>
            </a:r>
            <a:r>
              <a:rPr lang="en-US" b="1" dirty="0"/>
              <a:t>Total			4.5431*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Gun Plain Township will levy </a:t>
            </a:r>
            <a:r>
              <a:rPr lang="en-US" b="1" i="1" u="sng" dirty="0"/>
              <a:t>less </a:t>
            </a:r>
            <a:r>
              <a:rPr lang="en-US" dirty="0"/>
              <a:t>than the allowable millage rates.  *</a:t>
            </a:r>
            <a:r>
              <a:rPr lang="en-US" u="sng" dirty="0"/>
              <a:t>Same millage rate since 2014</a:t>
            </a:r>
          </a:p>
          <a:p>
            <a:endParaRPr lang="en-US" dirty="0"/>
          </a:p>
        </p:txBody>
      </p:sp>
      <p:pic>
        <p:nvPicPr>
          <p:cNvPr id="4" name="Picture 3" descr="Adult with rainbow headband under tree">
            <a:extLst>
              <a:ext uri="{FF2B5EF4-FFF2-40B4-BE49-F238E27FC236}">
                <a16:creationId xmlns:a16="http://schemas.microsoft.com/office/drawing/2014/main" id="{9AEA80A5-0F09-B4B6-DD3A-C049627CD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83" y="1669002"/>
            <a:ext cx="2977310" cy="198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2315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70897-6D19-0A0F-E454-14C476E9E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652EBE8-15F2-52F8-BD7E-71D2EC566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63EEF0-9A47-C8FB-55D1-9FE3EE26AD5B}"/>
              </a:ext>
            </a:extLst>
          </p:cNvPr>
          <p:cNvSpPr txBox="1"/>
          <p:nvPr/>
        </p:nvSpPr>
        <p:spPr>
          <a:xfrm>
            <a:off x="2804160" y="548639"/>
            <a:ext cx="88874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b="1" dirty="0"/>
              <a:t>Why are you publishing a 37.50% increase?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Quick answer…lawyers. This hearing requires certain verbiage, and it is an increase of 37.50% in allowable millage rates specific to Gun Plain Township.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54358-0B6E-58D6-9116-A28A0C1E3037}"/>
              </a:ext>
            </a:extLst>
          </p:cNvPr>
          <p:cNvSpPr txBox="1"/>
          <p:nvPr/>
        </p:nvSpPr>
        <p:spPr>
          <a:xfrm>
            <a:off x="614679" y="2871788"/>
            <a:ext cx="109626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2026 Total Allowable Millage *With Truth in Taxation Hearing</a:t>
            </a:r>
          </a:p>
          <a:p>
            <a:pPr algn="ctr"/>
            <a:r>
              <a:rPr lang="en-US" sz="2000" dirty="0"/>
              <a:t>6.0824 x 0.9728 = 5.9168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2026 Total Allowable Millage *Without Truth in Taxation Hearing</a:t>
            </a:r>
          </a:p>
          <a:p>
            <a:pPr algn="ctr"/>
            <a:r>
              <a:rPr lang="en-US" sz="2000" dirty="0"/>
              <a:t>4.5431 x 0.9472 = 4.3032</a:t>
            </a:r>
          </a:p>
          <a:p>
            <a:pPr algn="ctr"/>
            <a:endParaRPr lang="en-US" sz="2000" dirty="0"/>
          </a:p>
          <a:p>
            <a:pPr algn="ctr"/>
            <a:r>
              <a:rPr lang="en-US" sz="2000" b="1" dirty="0"/>
              <a:t>5.9168 – 4.3032 = </a:t>
            </a:r>
            <a:r>
              <a:rPr lang="en-US" sz="2000" b="1" dirty="0">
                <a:highlight>
                  <a:srgbClr val="FFFF00"/>
                </a:highlight>
              </a:rPr>
              <a:t>1.6136</a:t>
            </a:r>
          </a:p>
          <a:p>
            <a:pPr algn="ctr"/>
            <a:endParaRPr lang="en-US" sz="2000" dirty="0">
              <a:highlight>
                <a:srgbClr val="FFFF00"/>
              </a:highlight>
            </a:endParaRPr>
          </a:p>
          <a:p>
            <a:pPr algn="ctr"/>
            <a:r>
              <a:rPr lang="en-US" sz="2000" dirty="0"/>
              <a:t>Proposed Increase in Millage Rates (Gun Plain Township ONLY):</a:t>
            </a:r>
          </a:p>
          <a:p>
            <a:pPr algn="ctr"/>
            <a:r>
              <a:rPr lang="en-US" sz="2000" dirty="0">
                <a:highlight>
                  <a:srgbClr val="FFFF00"/>
                </a:highlight>
              </a:rPr>
              <a:t>1.6136 / 4.3032 = </a:t>
            </a:r>
            <a:r>
              <a:rPr lang="en-US" sz="2000" b="1" dirty="0">
                <a:highlight>
                  <a:srgbClr val="FFFF00"/>
                </a:highlight>
              </a:rPr>
              <a:t>37.50%</a:t>
            </a:r>
          </a:p>
        </p:txBody>
      </p:sp>
      <p:pic>
        <p:nvPicPr>
          <p:cNvPr id="11" name="Picture 10" descr="A puppy with hot compress bag on its head">
            <a:extLst>
              <a:ext uri="{FF2B5EF4-FFF2-40B4-BE49-F238E27FC236}">
                <a16:creationId xmlns:a16="http://schemas.microsoft.com/office/drawing/2014/main" id="{17431DA2-B7C8-2BD0-0FFC-15FBCA3F8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9" y="509678"/>
            <a:ext cx="2529625" cy="168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0264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972</Words>
  <Application>Microsoft Office PowerPoint</Application>
  <PresentationFormat>Widescreen</PresentationFormat>
  <Paragraphs>97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Neue Haas Grotesk Text Pro</vt:lpstr>
      <vt:lpstr>Wingdings</vt:lpstr>
      <vt:lpstr>VanillaVTI</vt:lpstr>
      <vt:lpstr>Truth in Taxation Hearing Information Session</vt:lpstr>
      <vt:lpstr>Interplay with Headlee Amendment and Truth in Taxation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Understanding the 37.50% increase</vt:lpstr>
      <vt:lpstr>PowerPoint Presentation</vt:lpstr>
      <vt:lpstr>PowerPoint Presentation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Truth in Taxation Hearing Information Session</dc:title>
  <dc:creator>Heather Mitchell</dc:creator>
  <cp:lastModifiedBy>hmitchell gunplain.org</cp:lastModifiedBy>
  <cp:revision>14</cp:revision>
  <cp:lastPrinted>2026-08-05T18:44:32Z</cp:lastPrinted>
  <dcterms:created xsi:type="dcterms:W3CDTF">2025-07-23T17:05:21Z</dcterms:created>
  <dcterms:modified xsi:type="dcterms:W3CDTF">2026-08-05T19:00:03Z</dcterms:modified>
</cp:coreProperties>
</file>